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96" r:id="rId4"/>
    <p:sldId id="287" r:id="rId5"/>
    <p:sldId id="285" r:id="rId6"/>
    <p:sldId id="283" r:id="rId7"/>
    <p:sldId id="298" r:id="rId8"/>
    <p:sldId id="289" r:id="rId9"/>
    <p:sldId id="288" r:id="rId10"/>
    <p:sldId id="293" r:id="rId11"/>
    <p:sldId id="292" r:id="rId12"/>
    <p:sldId id="299" r:id="rId13"/>
    <p:sldId id="290" r:id="rId14"/>
  </p:sldIdLst>
  <p:sldSz cx="12192000" cy="6858000"/>
  <p:notesSz cx="6858000" cy="9144000"/>
  <p:embeddedFontLst>
    <p:embeddedFont>
      <p:font typeface="Abril Fatface" panose="02000503000000020003" pitchFamily="2" charset="0"/>
      <p:regular r:id="rId17"/>
    </p:embeddedFont>
    <p:embeddedFont>
      <p:font typeface="Aldrich" panose="020B0604020202020204" charset="0"/>
      <p:regular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Roboto Mono" panose="00000009000000000000" pitchFamily="50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ol Dan" initials="GD" lastIdx="1" clrIdx="0">
    <p:extLst>
      <p:ext uri="{19B8F6BF-5375-455C-9EA6-DF929625EA0E}">
        <p15:presenceInfo xmlns:p15="http://schemas.microsoft.com/office/powerpoint/2012/main" userId="c3d7acc1f0e6954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9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1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CD5796D-857B-2B56-AE9F-0757A1DF38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C79341B-2302-02BD-DA7A-5A84845067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6569A-B49D-4D44-9FEE-69D1FBB6BD86}" type="datetimeFigureOut">
              <a:rPr lang="ru-RU" smtClean="0"/>
              <a:t>08.09.2025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B1B195B-2E82-3099-4F64-676A6880E0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3DB167B-7F77-041C-6CE5-872CF834BE1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23CAF5-4213-4502-AA08-02E1618ADE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5563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079966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328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9619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>
          <a:extLst>
            <a:ext uri="{FF2B5EF4-FFF2-40B4-BE49-F238E27FC236}">
              <a16:creationId xmlns:a16="http://schemas.microsoft.com/office/drawing/2014/main" id="{224D594C-D1ED-A750-3808-E1147975A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>
            <a:extLst>
              <a:ext uri="{FF2B5EF4-FFF2-40B4-BE49-F238E27FC236}">
                <a16:creationId xmlns:a16="http://schemas.microsoft.com/office/drawing/2014/main" id="{29AFEE42-6530-A9FE-3B16-27096F03BD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>
            <a:extLst>
              <a:ext uri="{FF2B5EF4-FFF2-40B4-BE49-F238E27FC236}">
                <a16:creationId xmlns:a16="http://schemas.microsoft.com/office/drawing/2014/main" id="{3E3DC893-3C77-0764-9C26-79C5716010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472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>
          <a:extLst>
            <a:ext uri="{FF2B5EF4-FFF2-40B4-BE49-F238E27FC236}">
              <a16:creationId xmlns:a16="http://schemas.microsoft.com/office/drawing/2014/main" id="{EF5E1E6C-85F4-A899-0617-EB7038C7E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>
            <a:extLst>
              <a:ext uri="{FF2B5EF4-FFF2-40B4-BE49-F238E27FC236}">
                <a16:creationId xmlns:a16="http://schemas.microsoft.com/office/drawing/2014/main" id="{D9B857B0-BFF1-197E-9318-A8B80EA3AE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>
            <a:extLst>
              <a:ext uri="{FF2B5EF4-FFF2-40B4-BE49-F238E27FC236}">
                <a16:creationId xmlns:a16="http://schemas.microsoft.com/office/drawing/2014/main" id="{60644B6B-C6A3-B7E7-AD24-004EB92265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5986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>
          <a:extLst>
            <a:ext uri="{FF2B5EF4-FFF2-40B4-BE49-F238E27FC236}">
              <a16:creationId xmlns:a16="http://schemas.microsoft.com/office/drawing/2014/main" id="{8E092782-3F68-681C-A3C4-DB3D7F2A7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>
            <a:extLst>
              <a:ext uri="{FF2B5EF4-FFF2-40B4-BE49-F238E27FC236}">
                <a16:creationId xmlns:a16="http://schemas.microsoft.com/office/drawing/2014/main" id="{764C81E6-16E8-8D7E-93B8-9ECEE9D49C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>
            <a:extLst>
              <a:ext uri="{FF2B5EF4-FFF2-40B4-BE49-F238E27FC236}">
                <a16:creationId xmlns:a16="http://schemas.microsoft.com/office/drawing/2014/main" id="{D8EFD7AC-01CA-98B9-C718-CE94099B06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8935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>
          <a:extLst>
            <a:ext uri="{FF2B5EF4-FFF2-40B4-BE49-F238E27FC236}">
              <a16:creationId xmlns:a16="http://schemas.microsoft.com/office/drawing/2014/main" id="{B275394C-90FA-587A-C66D-2093EFA09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>
            <a:extLst>
              <a:ext uri="{FF2B5EF4-FFF2-40B4-BE49-F238E27FC236}">
                <a16:creationId xmlns:a16="http://schemas.microsoft.com/office/drawing/2014/main" id="{50453901-84AB-7BAE-C0CE-743E9B7B9B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>
            <a:extLst>
              <a:ext uri="{FF2B5EF4-FFF2-40B4-BE49-F238E27FC236}">
                <a16:creationId xmlns:a16="http://schemas.microsoft.com/office/drawing/2014/main" id="{5C702D15-8B2A-1481-C8F2-F30211674A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470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AAE66803-7211-739D-9EEA-604CD7D54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11c3728c19_0_120:notes">
            <a:extLst>
              <a:ext uri="{FF2B5EF4-FFF2-40B4-BE49-F238E27FC236}">
                <a16:creationId xmlns:a16="http://schemas.microsoft.com/office/drawing/2014/main" id="{E3B32C16-B344-7AF6-5B90-91470C3E97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11c3728c19_0_120:notes">
            <a:extLst>
              <a:ext uri="{FF2B5EF4-FFF2-40B4-BE49-F238E27FC236}">
                <a16:creationId xmlns:a16="http://schemas.microsoft.com/office/drawing/2014/main" id="{88223864-D826-3710-CF23-65C313A2E5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1241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2"/>
          <p:cNvGrpSpPr/>
          <p:nvPr/>
        </p:nvGrpSpPr>
        <p:grpSpPr>
          <a:xfrm>
            <a:off x="808659" y="4271125"/>
            <a:ext cx="3707096" cy="1952150"/>
            <a:chOff x="2176863" y="4497790"/>
            <a:chExt cx="5362500" cy="1312723"/>
          </a:xfrm>
        </p:grpSpPr>
        <p:sp>
          <p:nvSpPr>
            <p:cNvPr id="45" name="Google Shape;45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76863" y="4497790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895759" y="4532576"/>
            <a:ext cx="635280" cy="147600"/>
            <a:chOff x="2147366" y="4139382"/>
            <a:chExt cx="635280" cy="147600"/>
          </a:xfrm>
        </p:grpSpPr>
        <p:sp>
          <p:nvSpPr>
            <p:cNvPr id="48" name="Google Shape;48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1618138" y="949638"/>
            <a:ext cx="8893200" cy="4109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1771384" y="1059747"/>
            <a:ext cx="635280" cy="147600"/>
            <a:chOff x="2147366" y="4139382"/>
            <a:chExt cx="635280" cy="147600"/>
          </a:xfrm>
        </p:grpSpPr>
        <p:sp>
          <p:nvSpPr>
            <p:cNvPr id="53" name="Google Shape;53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5520051" y="4606376"/>
            <a:ext cx="5362500" cy="1301975"/>
            <a:chOff x="2176863" y="4518413"/>
            <a:chExt cx="5362500" cy="1301975"/>
          </a:xfrm>
        </p:grpSpPr>
        <p:sp>
          <p:nvSpPr>
            <p:cNvPr id="57" name="Google Shape;57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5655734" y="4716497"/>
            <a:ext cx="635280" cy="147600"/>
            <a:chOff x="2147366" y="4139382"/>
            <a:chExt cx="635280" cy="147600"/>
          </a:xfrm>
        </p:grpSpPr>
        <p:sp>
          <p:nvSpPr>
            <p:cNvPr id="60" name="Google Shape;60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2"/>
          <p:cNvSpPr txBox="1">
            <a:spLocks noGrp="1"/>
          </p:cNvSpPr>
          <p:nvPr>
            <p:ph type="title"/>
          </p:nvPr>
        </p:nvSpPr>
        <p:spPr>
          <a:xfrm>
            <a:off x="2176875" y="1137800"/>
            <a:ext cx="6796800" cy="322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64" name="Google Shape;64;p2"/>
          <p:cNvSpPr txBox="1">
            <a:spLocks noGrp="1"/>
          </p:cNvSpPr>
          <p:nvPr>
            <p:ph type="subTitle" idx="1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" name="Google Shape;69;p4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70" name="Google Shape;70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" name="Google Shape;73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" name="Google Shape;75;p4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76" name="Google Shape;76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1462450" y="1795650"/>
            <a:ext cx="5322600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638797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7"/>
          <p:cNvGrpSpPr/>
          <p:nvPr/>
        </p:nvGrpSpPr>
        <p:grpSpPr>
          <a:xfrm>
            <a:off x="6541221" y="1539734"/>
            <a:ext cx="635280" cy="147600"/>
            <a:chOff x="2147366" y="4139382"/>
            <a:chExt cx="635280" cy="147600"/>
          </a:xfrm>
        </p:grpSpPr>
        <p:sp>
          <p:nvSpPr>
            <p:cNvPr id="142" name="Google Shape;142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7"/>
          <p:cNvSpPr/>
          <p:nvPr/>
        </p:nvSpPr>
        <p:spPr>
          <a:xfrm>
            <a:off x="99442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Google Shape;146;p7"/>
          <p:cNvGrpSpPr/>
          <p:nvPr/>
        </p:nvGrpSpPr>
        <p:grpSpPr>
          <a:xfrm>
            <a:off x="1147671" y="1539734"/>
            <a:ext cx="635280" cy="147600"/>
            <a:chOff x="2147366" y="4139382"/>
            <a:chExt cx="635280" cy="147600"/>
          </a:xfrm>
        </p:grpSpPr>
        <p:sp>
          <p:nvSpPr>
            <p:cNvPr id="147" name="Google Shape;147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body" idx="1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7"/>
          <p:cNvSpPr txBox="1">
            <a:spLocks noGrp="1"/>
          </p:cNvSpPr>
          <p:nvPr>
            <p:ph type="body" idx="2"/>
          </p:nvPr>
        </p:nvSpPr>
        <p:spPr>
          <a:xfrm>
            <a:off x="6679275" y="2255000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>
            <a:off x="790075" y="8901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p8"/>
          <p:cNvGrpSpPr/>
          <p:nvPr/>
        </p:nvGrpSpPr>
        <p:grpSpPr>
          <a:xfrm>
            <a:off x="943321" y="1000259"/>
            <a:ext cx="635280" cy="147600"/>
            <a:chOff x="2147366" y="4139382"/>
            <a:chExt cx="635280" cy="147600"/>
          </a:xfrm>
        </p:grpSpPr>
        <p:sp>
          <p:nvSpPr>
            <p:cNvPr id="156" name="Google Shape;156;p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8"/>
          <p:cNvSpPr txBox="1">
            <a:spLocks noGrp="1"/>
          </p:cNvSpPr>
          <p:nvPr>
            <p:ph type="subTitle" idx="1"/>
          </p:nvPr>
        </p:nvSpPr>
        <p:spPr>
          <a:xfrm>
            <a:off x="920475" y="1895300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60" name="Google Shape;160;p8"/>
          <p:cNvSpPr txBox="1">
            <a:spLocks noGrp="1"/>
          </p:cNvSpPr>
          <p:nvPr>
            <p:ph type="title"/>
          </p:nvPr>
        </p:nvSpPr>
        <p:spPr>
          <a:xfrm>
            <a:off x="920475" y="84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1" name="Google Shape;161;p8"/>
          <p:cNvSpPr txBox="1">
            <a:spLocks noGrp="1"/>
          </p:cNvSpPr>
          <p:nvPr>
            <p:ph type="body" idx="2"/>
          </p:nvPr>
        </p:nvSpPr>
        <p:spPr>
          <a:xfrm>
            <a:off x="920475" y="2555475"/>
            <a:ext cx="7794000" cy="34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8 Three columns">
  <p:cSld name="CUSTOM_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"/>
          <p:cNvSpPr/>
          <p:nvPr/>
        </p:nvSpPr>
        <p:spPr>
          <a:xfrm>
            <a:off x="666000" y="1518625"/>
            <a:ext cx="10932600" cy="46206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6" name="Google Shape;186;p11"/>
          <p:cNvGrpSpPr/>
          <p:nvPr/>
        </p:nvGrpSpPr>
        <p:grpSpPr>
          <a:xfrm>
            <a:off x="819246" y="1628734"/>
            <a:ext cx="635280" cy="147600"/>
            <a:chOff x="2147366" y="4139382"/>
            <a:chExt cx="635280" cy="147600"/>
          </a:xfrm>
        </p:grpSpPr>
        <p:sp>
          <p:nvSpPr>
            <p:cNvPr id="187" name="Google Shape;187;p11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0" name="Google Shape;190;p11"/>
          <p:cNvSpPr txBox="1">
            <a:spLocks noGrp="1"/>
          </p:cNvSpPr>
          <p:nvPr>
            <p:ph type="subTitle" idx="1"/>
          </p:nvPr>
        </p:nvSpPr>
        <p:spPr>
          <a:xfrm>
            <a:off x="1217558" y="1800269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1" name="Google Shape;191;p11"/>
          <p:cNvSpPr txBox="1">
            <a:spLocks noGrp="1"/>
          </p:cNvSpPr>
          <p:nvPr>
            <p:ph type="subTitle" idx="2"/>
          </p:nvPr>
        </p:nvSpPr>
        <p:spPr>
          <a:xfrm>
            <a:off x="1217558" y="3100360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2" name="Google Shape;192;p11"/>
          <p:cNvSpPr txBox="1">
            <a:spLocks noGrp="1"/>
          </p:cNvSpPr>
          <p:nvPr>
            <p:ph type="subTitle" idx="3"/>
          </p:nvPr>
        </p:nvSpPr>
        <p:spPr>
          <a:xfrm>
            <a:off x="1217558" y="4400450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3" name="Google Shape;193;p11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94" name="Google Shape;194;p11"/>
          <p:cNvSpPr txBox="1">
            <a:spLocks noGrp="1"/>
          </p:cNvSpPr>
          <p:nvPr>
            <p:ph type="body" idx="4"/>
          </p:nvPr>
        </p:nvSpPr>
        <p:spPr>
          <a:xfrm>
            <a:off x="1217550" y="2238218"/>
            <a:ext cx="97551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95" name="Google Shape;195;p11"/>
          <p:cNvSpPr txBox="1">
            <a:spLocks noGrp="1"/>
          </p:cNvSpPr>
          <p:nvPr>
            <p:ph type="body" idx="5"/>
          </p:nvPr>
        </p:nvSpPr>
        <p:spPr>
          <a:xfrm>
            <a:off x="1217550" y="3526878"/>
            <a:ext cx="97551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96" name="Google Shape;196;p11"/>
          <p:cNvSpPr txBox="1">
            <a:spLocks noGrp="1"/>
          </p:cNvSpPr>
          <p:nvPr>
            <p:ph type="body" idx="6"/>
          </p:nvPr>
        </p:nvSpPr>
        <p:spPr>
          <a:xfrm>
            <a:off x="1217550" y="4813738"/>
            <a:ext cx="97569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ext and Image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 txBox="1">
            <a:spLocks noGrp="1"/>
          </p:cNvSpPr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1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" name="Google Shape;10;p1"/>
          <p:cNvGrpSpPr/>
          <p:nvPr/>
        </p:nvGrpSpPr>
        <p:grpSpPr>
          <a:xfrm>
            <a:off x="-27006" y="2919118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7" r:id="rId5"/>
    <p:sldLayoutId id="2147483659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2"/>
          <p:cNvSpPr txBox="1">
            <a:spLocks noGrp="1"/>
          </p:cNvSpPr>
          <p:nvPr>
            <p:ph type="title"/>
          </p:nvPr>
        </p:nvSpPr>
        <p:spPr>
          <a:xfrm>
            <a:off x="2604155" y="1698666"/>
            <a:ext cx="4563012" cy="2081678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dirty="0"/>
              <a:t>Наш проект</a:t>
            </a:r>
            <a:r>
              <a:rPr lang="en-US" sz="5000" dirty="0"/>
              <a:t>:</a:t>
            </a:r>
            <a:br>
              <a:rPr lang="ru-RU" sz="5000" dirty="0"/>
            </a:br>
            <a:r>
              <a:rPr lang="ru-RU" dirty="0">
                <a:solidFill>
                  <a:schemeClr val="accent1"/>
                </a:solidFill>
              </a:rPr>
              <a:t>Автодром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81" name="Google Shape;381;p22"/>
          <p:cNvSpPr txBox="1">
            <a:spLocks noGrp="1"/>
          </p:cNvSpPr>
          <p:nvPr>
            <p:ph type="subTitle" idx="1"/>
          </p:nvPr>
        </p:nvSpPr>
        <p:spPr>
          <a:xfrm>
            <a:off x="5733525" y="4927291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dirty="0">
                <a:solidFill>
                  <a:schemeClr val="accent1"/>
                </a:solidFill>
              </a:rPr>
              <a:t>Номинация: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ru-RU" dirty="0">
                <a:solidFill>
                  <a:schemeClr val="tx1"/>
                </a:solidFill>
              </a:rPr>
              <a:t>Промышленные технологии и инженерные решения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967517-38D1-0626-5229-2AA7B7B458BE}"/>
              </a:ext>
            </a:extLst>
          </p:cNvPr>
          <p:cNvSpPr txBox="1"/>
          <p:nvPr/>
        </p:nvSpPr>
        <p:spPr>
          <a:xfrm>
            <a:off x="6984288" y="3916535"/>
            <a:ext cx="4744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Robo mono"/>
                <a:cs typeface="Times New Roman" panose="02020603050405020304" pitchFamily="18" charset="0"/>
              </a:rPr>
              <a:t>Кожевников Глеб </a:t>
            </a:r>
            <a:r>
              <a:rPr lang="ru-RU" dirty="0">
                <a:solidFill>
                  <a:schemeClr val="tx1"/>
                </a:solidFill>
                <a:latin typeface="Robo mono"/>
                <a:cs typeface="Times New Roman" panose="02020603050405020304" pitchFamily="18" charset="0"/>
              </a:rPr>
              <a:t>8 «А» МБОУ СОШ №19.</a:t>
            </a:r>
          </a:p>
          <a:p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Robo mono"/>
                <a:cs typeface="Times New Roman" panose="02020603050405020304" pitchFamily="18" charset="0"/>
              </a:rPr>
              <a:t>Голованов Даниил </a:t>
            </a:r>
            <a:r>
              <a:rPr lang="ru-RU" dirty="0">
                <a:solidFill>
                  <a:schemeClr val="tx1"/>
                </a:solidFill>
                <a:latin typeface="Robo mono"/>
                <a:cs typeface="Times New Roman" panose="02020603050405020304" pitchFamily="18" charset="0"/>
              </a:rPr>
              <a:t>8 «З» МБОУ СОШ №27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782E49-7373-04A2-371B-4726B683E811}"/>
              </a:ext>
            </a:extLst>
          </p:cNvPr>
          <p:cNvSpPr txBox="1"/>
          <p:nvPr/>
        </p:nvSpPr>
        <p:spPr>
          <a:xfrm>
            <a:off x="989364" y="5074176"/>
            <a:ext cx="3439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Robo mono"/>
              </a:rPr>
              <a:t>Г. Чита ГУ ДО «Технопарк»</a:t>
            </a:r>
            <a:endParaRPr lang="en-US" dirty="0">
              <a:solidFill>
                <a:schemeClr val="tx1"/>
              </a:solidFill>
              <a:latin typeface="Robo mono"/>
            </a:endParaRPr>
          </a:p>
          <a:p>
            <a:r>
              <a:rPr lang="ru-RU" dirty="0">
                <a:solidFill>
                  <a:schemeClr val="tx1"/>
                </a:solidFill>
                <a:latin typeface="Robo mono"/>
              </a:rPr>
              <a:t>Руководитель: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Robo mono"/>
              </a:rPr>
              <a:t>Найданов Б.В.</a:t>
            </a:r>
          </a:p>
        </p:txBody>
      </p:sp>
      <p:sp>
        <p:nvSpPr>
          <p:cNvPr id="4" name="Google Shape;381;p22">
            <a:extLst>
              <a:ext uri="{FF2B5EF4-FFF2-40B4-BE49-F238E27FC236}">
                <a16:creationId xmlns:a16="http://schemas.microsoft.com/office/drawing/2014/main" id="{7FFD15E0-8303-CAAA-99C5-8D06301E7EBB}"/>
              </a:ext>
            </a:extLst>
          </p:cNvPr>
          <p:cNvSpPr txBox="1">
            <a:spLocks/>
          </p:cNvSpPr>
          <p:nvPr/>
        </p:nvSpPr>
        <p:spPr>
          <a:xfrm>
            <a:off x="10803395" y="6425582"/>
            <a:ext cx="1478252" cy="432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 algn="r">
              <a:spcAft>
                <a:spcPts val="2100"/>
              </a:spcAft>
            </a:pPr>
            <a:r>
              <a:rPr lang="ru-RU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2025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ОБЕСПЕЧЕНИЕ </a:t>
            </a:r>
            <a:r>
              <a:rPr lang="ru-RU" dirty="0">
                <a:solidFill>
                  <a:schemeClr val="accent5"/>
                </a:solidFill>
              </a:rPr>
              <a:t>ПРОЕКТА</a:t>
            </a:r>
          </a:p>
        </p:txBody>
      </p:sp>
      <p:sp>
        <p:nvSpPr>
          <p:cNvPr id="10" name="Google Shape;446;p29">
            <a:extLst>
              <a:ext uri="{FF2B5EF4-FFF2-40B4-BE49-F238E27FC236}">
                <a16:creationId xmlns:a16="http://schemas.microsoft.com/office/drawing/2014/main" id="{99E7062F-F1F4-CFA3-B9E6-353097E4263F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1217558" y="2219140"/>
            <a:ext cx="9755100" cy="3815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None/>
            </a:pPr>
            <a:r>
              <a:rPr lang="ru-RU" sz="2400" dirty="0"/>
              <a:t>Для подготовки </a:t>
            </a:r>
            <a:r>
              <a:rPr lang="ru-RU" sz="2400" dirty="0">
                <a:solidFill>
                  <a:schemeClr val="accent6"/>
                </a:solidFill>
              </a:rPr>
              <a:t>презентационных</a:t>
            </a:r>
            <a:r>
              <a:rPr lang="ru-RU" sz="2400" dirty="0"/>
              <a:t> материалов используются PowerPoint, Word, Clipchamp, </a:t>
            </a:r>
            <a:r>
              <a:rPr lang="ru-RU" sz="2400" dirty="0" err="1"/>
              <a:t>WinUI</a:t>
            </a:r>
            <a:r>
              <a:rPr lang="ru-RU" sz="2400" dirty="0"/>
              <a:t> 3 Gallery и командная строка </a:t>
            </a:r>
            <a:r>
              <a:rPr lang="ru-RU" sz="2400" dirty="0">
                <a:solidFill>
                  <a:schemeClr val="accent3"/>
                </a:solidFill>
              </a:rPr>
              <a:t>Windows</a:t>
            </a:r>
            <a:r>
              <a:rPr lang="ru-RU" sz="2400" dirty="0"/>
              <a:t>. В качестве </a:t>
            </a:r>
            <a:r>
              <a:rPr lang="en-US" sz="2400" dirty="0"/>
              <a:t>IDE </a:t>
            </a:r>
            <a:r>
              <a:rPr lang="ru-RU" sz="2400" dirty="0"/>
              <a:t>использовались </a:t>
            </a:r>
            <a:r>
              <a:rPr lang="en-US" sz="2400" dirty="0"/>
              <a:t>Visual Studio </a:t>
            </a:r>
            <a:r>
              <a:rPr lang="ru-RU" sz="2400" dirty="0"/>
              <a:t>и </a:t>
            </a:r>
            <a:r>
              <a:rPr lang="en-US" sz="2400" dirty="0"/>
              <a:t>Visual Studio Code. </a:t>
            </a:r>
            <a:r>
              <a:rPr lang="ru-RU" sz="2400" dirty="0"/>
              <a:t>Медиа информации была взята с YouTube, </a:t>
            </a:r>
            <a:r>
              <a:rPr lang="ru-RU" sz="2400" dirty="0" err="1">
                <a:solidFill>
                  <a:schemeClr val="accent4"/>
                </a:solidFill>
              </a:rPr>
              <a:t>Rutube</a:t>
            </a:r>
            <a:r>
              <a:rPr lang="ru-RU" sz="2400" dirty="0"/>
              <a:t> и </a:t>
            </a:r>
            <a:r>
              <a:rPr lang="ru-RU" sz="2400" dirty="0" err="1">
                <a:solidFill>
                  <a:schemeClr val="accent2"/>
                </a:solidFill>
              </a:rPr>
              <a:t>lottieFiles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988924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1300721" y="1228996"/>
            <a:ext cx="9156032" cy="763500"/>
          </a:xfrm>
        </p:spPr>
        <p:txBody>
          <a:bodyPr/>
          <a:lstStyle/>
          <a:p>
            <a:r>
              <a:rPr lang="ru-RU" sz="4400" dirty="0"/>
              <a:t>Мы сделали проект, </a:t>
            </a:r>
            <a:r>
              <a:rPr lang="ru-RU" sz="4400" dirty="0">
                <a:solidFill>
                  <a:schemeClr val="accent1"/>
                </a:solidFill>
              </a:rPr>
              <a:t>но для кого</a:t>
            </a:r>
            <a:r>
              <a:rPr lang="en-US" sz="4400" dirty="0">
                <a:solidFill>
                  <a:schemeClr val="accent1"/>
                </a:solidFill>
              </a:rPr>
              <a:t>?</a:t>
            </a:r>
            <a:endParaRPr lang="ru-RU" sz="4400" dirty="0">
              <a:solidFill>
                <a:schemeClr val="accent1"/>
              </a:solidFill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idx="2"/>
          </p:nvPr>
        </p:nvSpPr>
        <p:spPr>
          <a:xfrm>
            <a:off x="1300721" y="2467991"/>
            <a:ext cx="9156032" cy="2835373"/>
          </a:xfrm>
        </p:spPr>
        <p:txBody>
          <a:bodyPr/>
          <a:lstStyle/>
          <a:p>
            <a:pPr marL="114300" indent="0">
              <a:buNone/>
            </a:pPr>
            <a:r>
              <a:rPr lang="ru-RU" sz="2400" dirty="0"/>
              <a:t>Модель автомобиля продемонстрирует 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</a:rPr>
              <a:t>прохождения экзамена</a:t>
            </a:r>
            <a:r>
              <a:rPr lang="ru-RU" sz="2400" dirty="0"/>
              <a:t> на макете автодрома. Все выше перечисленное делается, чтобы уменьшить </a:t>
            </a:r>
            <a:r>
              <a:rPr lang="ru-RU" sz="2400" dirty="0">
                <a:solidFill>
                  <a:srgbClr val="FF0000"/>
                </a:solidFill>
              </a:rPr>
              <a:t>стресс</a:t>
            </a:r>
            <a:r>
              <a:rPr lang="ru-RU" sz="2400" dirty="0"/>
              <a:t> для </a:t>
            </a:r>
            <a:r>
              <a:rPr lang="ru-RU" sz="2400" dirty="0">
                <a:solidFill>
                  <a:srgbClr val="FF0000"/>
                </a:solidFill>
              </a:rPr>
              <a:t>сдающих</a:t>
            </a:r>
            <a:r>
              <a:rPr lang="ru-RU" sz="2400" dirty="0"/>
              <a:t>, а также большее ознакомление с работой автомобиля и показа его основных функций.</a:t>
            </a:r>
          </a:p>
        </p:txBody>
      </p:sp>
    </p:spTree>
    <p:extLst>
      <p:ext uri="{BB962C8B-B14F-4D97-AF65-F5344CB8AC3E}">
        <p14:creationId xmlns:p14="http://schemas.microsoft.com/office/powerpoint/2010/main" val="243600147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B7F016-CB2E-3E67-419D-6DCAD9392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6B922588-54F7-FDD9-4D93-42D32D2D5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Список </a:t>
            </a:r>
            <a:r>
              <a:rPr lang="ru-RU" dirty="0">
                <a:solidFill>
                  <a:schemeClr val="accent5"/>
                </a:solidFill>
              </a:rPr>
              <a:t>литературы</a:t>
            </a:r>
          </a:p>
        </p:txBody>
      </p:sp>
      <p:sp>
        <p:nvSpPr>
          <p:cNvPr id="10" name="Google Shape;446;p29">
            <a:extLst>
              <a:ext uri="{FF2B5EF4-FFF2-40B4-BE49-F238E27FC236}">
                <a16:creationId xmlns:a16="http://schemas.microsoft.com/office/drawing/2014/main" id="{1FD6581E-9E41-58B7-EFB8-BE36EFB990CB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1217558" y="2219140"/>
            <a:ext cx="9755100" cy="3815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None/>
            </a:pPr>
            <a:r>
              <a:rPr lang="ru-RU" sz="1800" dirty="0">
                <a:solidFill>
                  <a:schemeClr val="accent4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1.</a:t>
            </a:r>
            <a:r>
              <a:rPr lang="ru-RU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	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App Inventor App for Communicating with a VEX Brain V5. – URL:  </a:t>
            </a:r>
            <a:r>
              <a:rPr lang="en-US" sz="1800" i="1" dirty="0">
                <a:latin typeface="Roboto Mono" panose="00000009000000000000" pitchFamily="49" charset="0"/>
                <a:ea typeface="Roboto Mono" panose="00000009000000000000" pitchFamily="49" charset="0"/>
              </a:rPr>
              <a:t>https://docs.google.com/document/d/11W_JsjpGFm6jVzpJemaXm9zD6Vt7BXOMhiAbRb4sxzM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(</a:t>
            </a:r>
            <a:r>
              <a:rPr lang="ru-RU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дата обращения: 13.03.2025).</a:t>
            </a:r>
          </a:p>
          <a:p>
            <a:pPr marL="0" indent="0">
              <a:spcAft>
                <a:spcPts val="2100"/>
              </a:spcAft>
              <a:buNone/>
            </a:pPr>
            <a:r>
              <a:rPr lang="ru-RU" sz="1800" dirty="0">
                <a:solidFill>
                  <a:schemeClr val="accent4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2.</a:t>
            </a:r>
            <a:r>
              <a:rPr lang="ru-RU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	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Smart Radio Developer Guide (SDK) for vex IQ 1nd. – URL: </a:t>
            </a:r>
            <a:r>
              <a:rPr lang="en-US" sz="1800" i="1" dirty="0">
                <a:latin typeface="Roboto Mono" panose="00000009000000000000" pitchFamily="49" charset="0"/>
                <a:ea typeface="Roboto Mono" panose="00000009000000000000" pitchFamily="49" charset="0"/>
              </a:rPr>
              <a:t>http://link.vex.com/vexiq/downloads/228-3530-Smart-Radio-SDK 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(</a:t>
            </a:r>
            <a:r>
              <a:rPr lang="ru-RU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дата об-ращения: 13.03.2025).</a:t>
            </a:r>
          </a:p>
          <a:p>
            <a:pPr marL="0" indent="0">
              <a:spcAft>
                <a:spcPts val="2100"/>
              </a:spcAft>
              <a:buNone/>
            </a:pPr>
            <a:r>
              <a:rPr lang="ru-RU" sz="1800" dirty="0">
                <a:solidFill>
                  <a:schemeClr val="accent4"/>
                </a:solidFill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3.</a:t>
            </a:r>
            <a:r>
              <a:rPr lang="ru-RU" sz="1800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	Шаблон презентации: Темный код. – </a:t>
            </a:r>
            <a:r>
              <a:rPr lang="en-US" sz="1800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URL</a:t>
            </a:r>
            <a:r>
              <a:rPr lang="ru-RU" sz="1800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: 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https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://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docs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.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google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.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com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/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presentation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/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d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/1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o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8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fKYRlkxnqacR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4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vq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6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Cjf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5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t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8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EwR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5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VAsg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82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l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1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kuAeWZU</a:t>
            </a:r>
            <a:r>
              <a:rPr lang="ru-RU" sz="1800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 (дата обращения: 13.03.2025).</a:t>
            </a:r>
          </a:p>
        </p:txBody>
      </p:sp>
    </p:spTree>
    <p:extLst>
      <p:ext uri="{BB962C8B-B14F-4D97-AF65-F5344CB8AC3E}">
        <p14:creationId xmlns:p14="http://schemas.microsoft.com/office/powerpoint/2010/main" val="121486780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D9CEA9-8193-4D48-75B4-38ED4EEB2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320" y="2899350"/>
            <a:ext cx="5322600" cy="1059300"/>
          </a:xfrm>
        </p:spPr>
        <p:txBody>
          <a:bodyPr/>
          <a:lstStyle/>
          <a:p>
            <a:r>
              <a:rPr lang="ru-RU" sz="6000" dirty="0">
                <a:solidFill>
                  <a:schemeClr val="accent3"/>
                </a:solidFill>
              </a:rPr>
              <a:t>Спасибо</a:t>
            </a:r>
            <a:r>
              <a:rPr lang="en" sz="6000" dirty="0">
                <a:solidFill>
                  <a:schemeClr val="accent3"/>
                </a:solidFill>
              </a:rPr>
              <a:t>!</a:t>
            </a:r>
            <a:endParaRPr lang="ru-RU" dirty="0"/>
          </a:p>
        </p:txBody>
      </p:sp>
      <p:pic>
        <p:nvPicPr>
          <p:cNvPr id="816" name="Рисунок 815">
            <a:extLst>
              <a:ext uri="{FF2B5EF4-FFF2-40B4-BE49-F238E27FC236}">
                <a16:creationId xmlns:a16="http://schemas.microsoft.com/office/drawing/2014/main" id="{84D918A2-B02C-D9DF-49A6-6E855E9B18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176996" y="2442811"/>
            <a:ext cx="1963687" cy="1972377"/>
          </a:xfrm>
          <a:prstGeom prst="rect">
            <a:avLst/>
          </a:prstGeom>
        </p:spPr>
      </p:pic>
      <p:sp>
        <p:nvSpPr>
          <p:cNvPr id="817" name="Google Shape;848;p42">
            <a:extLst>
              <a:ext uri="{FF2B5EF4-FFF2-40B4-BE49-F238E27FC236}">
                <a16:creationId xmlns:a16="http://schemas.microsoft.com/office/drawing/2014/main" id="{6AA9B9A1-7E43-5458-1D6A-F6EDF2DB55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172651" y="4526404"/>
            <a:ext cx="1972377" cy="626792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Яндекс диск</a:t>
            </a:r>
            <a:endParaRPr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84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3"/>
          <p:cNvSpPr txBox="1">
            <a:spLocks noGrp="1"/>
          </p:cNvSpPr>
          <p:nvPr>
            <p:ph type="title"/>
          </p:nvPr>
        </p:nvSpPr>
        <p:spPr>
          <a:xfrm>
            <a:off x="1462425" y="1422075"/>
            <a:ext cx="5322600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3"/>
                </a:solidFill>
              </a:rPr>
              <a:t>ПРИВЕТ</a:t>
            </a:r>
            <a:r>
              <a:rPr lang="en" dirty="0">
                <a:solidFill>
                  <a:schemeClr val="accent3"/>
                </a:solidFill>
              </a:rPr>
              <a:t>!</a:t>
            </a:r>
            <a:r>
              <a:rPr lang="en" dirty="0"/>
              <a:t> </a:t>
            </a:r>
            <a:r>
              <a:rPr lang="ru-RU" dirty="0"/>
              <a:t>Я</a:t>
            </a:r>
            <a:r>
              <a:rPr lang="en" dirty="0"/>
              <a:t>…</a:t>
            </a:r>
            <a:endParaRPr dirty="0"/>
          </a:p>
        </p:txBody>
      </p:sp>
      <p:sp>
        <p:nvSpPr>
          <p:cNvPr id="387" name="Google Shape;387;p23"/>
          <p:cNvSpPr txBox="1">
            <a:spLocks noGrp="1"/>
          </p:cNvSpPr>
          <p:nvPr>
            <p:ph type="body" idx="1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</a:rPr>
              <a:t>&lt;p&gt; </a:t>
            </a:r>
            <a:r>
              <a:rPr lang="ru-RU" dirty="0"/>
              <a:t>Автономный роботизированный автомобиль</a:t>
            </a:r>
            <a:r>
              <a:rPr lang="en" dirty="0"/>
              <a:t>. </a:t>
            </a:r>
            <a:r>
              <a:rPr lang="en" sz="2100" dirty="0">
                <a:solidFill>
                  <a:schemeClr val="accent3"/>
                </a:solidFill>
              </a:rPr>
              <a:t>&lt;/p&gt;</a:t>
            </a: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ru-RU" dirty="0"/>
              <a:t>Способный проходить экзамен по вождению без вмешательства человека</a:t>
            </a:r>
            <a:r>
              <a:rPr lang="en" dirty="0"/>
              <a:t>.</a:t>
            </a:r>
            <a:endParaRPr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6842AE7-0EE6-59BA-6D6E-AFF9613BB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6474" l="10000" r="90000">
                        <a14:foregroundMark x1="35018" y1="17818" x2="37716" y2="10801"/>
                        <a14:foregroundMark x1="37716" y1="10801" x2="44663" y2="10128"/>
                        <a14:foregroundMark x1="44663" y1="10128" x2="50433" y2="10128"/>
                        <a14:foregroundMark x1="50433" y1="10128" x2="56298" y2="10096"/>
                        <a14:foregroundMark x1="56298" y1="10096" x2="61106" y2="13526"/>
                        <a14:foregroundMark x1="61106" y1="13526" x2="61779" y2="15192"/>
                        <a14:foregroundMark x1="29207" y1="88237" x2="34628" y2="96440"/>
                        <a14:foregroundMark x1="69322" y1="94707" x2="71827" y2="90385"/>
                        <a14:foregroundMark x1="68738" y1="95715" x2="68886" y2="95459"/>
                        <a14:foregroundMark x1="71827" y1="90385" x2="71370" y2="89135"/>
                        <a14:foregroundMark x1="46394" y1="98512" x2="47212" y2="98782"/>
                        <a14:foregroundMark x1="30395" y1="93238" x2="41761" y2="96985"/>
                        <a14:foregroundMark x1="67201" y1="94723" x2="70577" y2="94038"/>
                        <a14:foregroundMark x1="47212" y1="98782" x2="52872" y2="97633"/>
                        <a14:foregroundMark x1="70577" y1="94038" x2="70889" y2="92147"/>
                        <a14:foregroundMark x1="47523" y1="96189" x2="56971" y2="95032"/>
                        <a14:foregroundMark x1="56971" y1="95032" x2="57067" y2="95032"/>
                        <a14:foregroundMark x1="41178" y1="95032" x2="42837" y2="94904"/>
                        <a14:foregroundMark x1="40577" y1="96218" x2="46466" y2="95545"/>
                        <a14:foregroundMark x1="46466" y1="95545" x2="46466" y2="95545"/>
                        <a14:foregroundMark x1="56659" y1="94776" x2="68438" y2="94263"/>
                        <a14:foregroundMark x1="30697" y1="93718" x2="35096" y2="96474"/>
                        <a14:backgroundMark x1="34712" y1="18333" x2="33462" y2="21859"/>
                        <a14:backgroundMark x1="63510" y1="16891" x2="64832" y2="19615"/>
                        <a14:backgroundMark x1="25986" y1="18429" x2="21947" y2="24006"/>
                        <a14:backgroundMark x1="21947" y1="24006" x2="26058" y2="18878"/>
                        <a14:backgroundMark x1="26058" y1="18878" x2="26563" y2="19615"/>
                        <a14:backgroundMark x1="23245" y1="18301" x2="22740" y2="23782"/>
                        <a14:backgroundMark x1="20385" y1="21314" x2="25889" y2="19615"/>
                        <a14:backgroundMark x1="25889" y1="19615" x2="25889" y2="19615"/>
                        <a14:backgroundMark x1="24014" y1="17788" x2="24014" y2="21827"/>
                        <a14:backgroundMark x1="21274" y1="22628" x2="23534" y2="22628"/>
                        <a14:backgroundMark x1="21563" y1="19615" x2="22740" y2="19487"/>
                        <a14:backgroundMark x1="19928" y1="22885" x2="22788" y2="22500"/>
                        <a14:backgroundMark x1="21731" y1="21667" x2="23053" y2="21667"/>
                        <a14:backgroundMark x1="24663" y1="18333" x2="25000" y2="20737"/>
                        <a14:backgroundMark x1="23413" y1="19615" x2="21947" y2="21667"/>
                        <a14:backgroundMark x1="20697" y1="22404" x2="22212" y2="22308"/>
                        <a14:backgroundMark x1="37188" y1="10385" x2="34688" y2="17628"/>
                        <a14:backgroundMark x1="25889" y1="88878" x2="29976" y2="93269"/>
                        <a14:backgroundMark x1="29976" y1="93269" x2="30385" y2="95160"/>
                        <a14:backgroundMark x1="34303" y1="97788" x2="70385" y2="96090"/>
                        <a14:backgroundMark x1="69423" y1="94904" x2="45577" y2="98141"/>
                        <a14:backgroundMark x1="34811" y1="96904" x2="34423" y2="96859"/>
                        <a14:backgroundMark x1="45577" y1="98141" x2="34868" y2="96910"/>
                        <a14:backgroundMark x1="47260" y1="96731" x2="41779" y2="96987"/>
                        <a14:backgroundMark x1="41779" y1="96987" x2="47452" y2="96346"/>
                        <a14:backgroundMark x1="39615" y1="96859" x2="42837" y2="967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91045" y="2081761"/>
            <a:ext cx="3811257" cy="28584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8F48DD64-C65E-2795-0DA2-AB7384E1E69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017452" y="1238191"/>
            <a:ext cx="9668932" cy="3945344"/>
          </a:xfrm>
        </p:spPr>
        <p:txBody>
          <a:bodyPr/>
          <a:lstStyle/>
          <a:p>
            <a:pPr marL="114300" indent="0">
              <a:buNone/>
            </a:pPr>
            <a:r>
              <a:rPr lang="ru-RU" sz="6000" b="1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ИДЕЯ</a:t>
            </a:r>
            <a:endParaRPr lang="en-US" sz="6000" b="1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14300" indent="0">
              <a:buNone/>
            </a:pPr>
            <a:endParaRPr lang="ru-RU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14300" indent="0">
              <a:buNone/>
            </a:pPr>
            <a:r>
              <a:rPr lang="ru-RU" dirty="0">
                <a:solidFill>
                  <a:srgbClr val="FF0000"/>
                </a:solidFill>
              </a:rPr>
              <a:t>Создать</a:t>
            </a:r>
            <a:r>
              <a:rPr lang="ru-RU" dirty="0"/>
              <a:t> и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ввести</a:t>
            </a:r>
            <a:r>
              <a:rPr lang="ru-RU" dirty="0"/>
              <a:t> новый инструмент обучения в целях 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увеличения</a:t>
            </a:r>
            <a:r>
              <a:rPr lang="ru-RU" dirty="0"/>
              <a:t> процента сдающих экзамен по вождению на 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категорию В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4048135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>
          <a:extLst>
            <a:ext uri="{FF2B5EF4-FFF2-40B4-BE49-F238E27FC236}">
              <a16:creationId xmlns:a16="http://schemas.microsoft.com/office/drawing/2014/main" id="{59D66A8B-FFC4-C3D0-C70C-B72C5F571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>
            <a:extLst>
              <a:ext uri="{FF2B5EF4-FFF2-40B4-BE49-F238E27FC236}">
                <a16:creationId xmlns:a16="http://schemas.microsoft.com/office/drawing/2014/main" id="{BBA1B022-88EE-9F2C-D4A7-DE258723F0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1000" y="125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>
                <a:solidFill>
                  <a:schemeClr val="accent4"/>
                </a:solidFill>
              </a:rPr>
              <a:t>ПРОБЛЕМАТИКА</a:t>
            </a:r>
            <a:endParaRPr lang="ru-RU" sz="6000" dirty="0">
              <a:solidFill>
                <a:schemeClr val="accent3"/>
              </a:solidFill>
            </a:endParaRPr>
          </a:p>
        </p:txBody>
      </p:sp>
      <p:sp>
        <p:nvSpPr>
          <p:cNvPr id="418" name="Google Shape;418;p26">
            <a:extLst>
              <a:ext uri="{FF2B5EF4-FFF2-40B4-BE49-F238E27FC236}">
                <a16:creationId xmlns:a16="http://schemas.microsoft.com/office/drawing/2014/main" id="{B1B09DD2-DB62-9AC9-B991-0585A6638AD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01000" y="2305299"/>
            <a:ext cx="8865600" cy="275477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rgbClr val="FFFFFF"/>
              </a:buClr>
              <a:buSzPts val="1800"/>
              <a:buFont typeface="Roboto Mono"/>
              <a:buNone/>
              <a:tabLst/>
              <a:defRPr/>
            </a:pPr>
            <a:r>
              <a:rPr lang="ru-RU" sz="1800" b="0" dirty="0">
                <a:solidFill>
                  <a:srgbClr val="FFFFFF"/>
                </a:solidFill>
              </a:rPr>
              <a:t>Проблема которую мы затрагиваем-это </a:t>
            </a:r>
            <a:r>
              <a:rPr lang="ru-RU" sz="1800" b="0" dirty="0">
                <a:solidFill>
                  <a:srgbClr val="C00000"/>
                </a:solidFill>
              </a:rPr>
              <a:t>низкий процент </a:t>
            </a:r>
            <a:r>
              <a:rPr lang="ru-RU" sz="1800" b="0" dirty="0">
                <a:solidFill>
                  <a:srgbClr val="FFFFFF"/>
                </a:solidFill>
              </a:rPr>
              <a:t>сдачи на права. </a:t>
            </a:r>
            <a:endParaRPr kumimoji="0" lang="ru-RU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Mono"/>
              <a:ea typeface="Roboto Mono"/>
              <a:sym typeface="Roboto Mono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rgbClr val="FFFFFF"/>
              </a:buClr>
              <a:buSzPts val="1800"/>
              <a:buFont typeface="Roboto Mono"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 dirty="0">
                <a:ln>
                  <a:noFill/>
                </a:ln>
                <a:solidFill>
                  <a:srgbClr val="B9D4B4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&lt;p&gt; 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Большинство людей не могут сдать на права с первого раза. По данным KP.RU на права сдает около 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EB8FD8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46%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 только с первого раза и 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BA94E9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23%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 со второго и третьего раза. Мы хотим увеличить</a:t>
            </a:r>
            <a:r>
              <a:rPr kumimoji="0" lang="ru-RU" sz="1800" b="0" i="0" u="none" strike="noStrike" kern="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 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процент людей,</a:t>
            </a:r>
            <a:r>
              <a:rPr kumimoji="0" lang="ru-RU" sz="1800" b="0" i="0" u="none" strike="noStrike" kern="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 которые сдадут на права с первого или второго раза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. </a:t>
            </a:r>
            <a:endParaRPr lang="ru-RU" b="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322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>
          <a:extLst>
            <a:ext uri="{FF2B5EF4-FFF2-40B4-BE49-F238E27FC236}">
              <a16:creationId xmlns:a16="http://schemas.microsoft.com/office/drawing/2014/main" id="{2A6F2471-0039-8EB5-BADA-0B2FBA346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>
            <a:extLst>
              <a:ext uri="{FF2B5EF4-FFF2-40B4-BE49-F238E27FC236}">
                <a16:creationId xmlns:a16="http://schemas.microsoft.com/office/drawing/2014/main" id="{92DC0FFF-8C9B-56BB-15C3-B991962908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1000" y="125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>
                <a:solidFill>
                  <a:schemeClr val="accent3"/>
                </a:solidFill>
              </a:rPr>
              <a:t>КОНКУРЕНЦИЯ?</a:t>
            </a:r>
          </a:p>
        </p:txBody>
      </p:sp>
      <p:sp>
        <p:nvSpPr>
          <p:cNvPr id="418" name="Google Shape;418;p26">
            <a:extLst>
              <a:ext uri="{FF2B5EF4-FFF2-40B4-BE49-F238E27FC236}">
                <a16:creationId xmlns:a16="http://schemas.microsoft.com/office/drawing/2014/main" id="{83029181-189F-EAC3-2CC3-F0F85878F16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01000" y="2552289"/>
            <a:ext cx="8865600" cy="275477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b="0" dirty="0">
                <a:solidFill>
                  <a:schemeClr val="accent3"/>
                </a:solidFill>
              </a:rPr>
              <a:t>&lt;p&gt; </a:t>
            </a:r>
            <a:r>
              <a:rPr lang="ru-RU" b="0" dirty="0">
                <a:solidFill>
                  <a:schemeClr val="accent2"/>
                </a:solidFill>
              </a:rPr>
              <a:t>Конкуренция</a:t>
            </a:r>
            <a:r>
              <a:rPr lang="ru-RU" b="0" dirty="0">
                <a:solidFill>
                  <a:schemeClr val="tx1"/>
                </a:solidFill>
              </a:rPr>
              <a:t> в сфере автономных роботов </a:t>
            </a:r>
            <a:r>
              <a:rPr lang="ru-RU" b="0" dirty="0">
                <a:solidFill>
                  <a:schemeClr val="accent2"/>
                </a:solidFill>
              </a:rPr>
              <a:t>высока</a:t>
            </a:r>
            <a:r>
              <a:rPr lang="ru-RU" b="0" dirty="0">
                <a:solidFill>
                  <a:schemeClr val="tx1"/>
                </a:solidFill>
              </a:rPr>
              <a:t> (Tesla, </a:t>
            </a:r>
            <a:r>
              <a:rPr lang="ru-RU" b="0" dirty="0" err="1">
                <a:solidFill>
                  <a:schemeClr val="tx1"/>
                </a:solidFill>
              </a:rPr>
              <a:t>Waymo</a:t>
            </a:r>
            <a:r>
              <a:rPr lang="ru-RU" b="0" dirty="0">
                <a:solidFill>
                  <a:schemeClr val="tx1"/>
                </a:solidFill>
              </a:rPr>
              <a:t>), но наш проект </a:t>
            </a:r>
            <a:r>
              <a:rPr lang="ru-RU" b="0" dirty="0">
                <a:solidFill>
                  <a:schemeClr val="accent4"/>
                </a:solidFill>
              </a:rPr>
              <a:t>уникален</a:t>
            </a:r>
            <a:r>
              <a:rPr lang="ru-RU" b="0" dirty="0">
                <a:solidFill>
                  <a:schemeClr val="tx1"/>
                </a:solidFill>
              </a:rPr>
              <a:t>: компактный 35-см робот, специализированный именно для </a:t>
            </a:r>
            <a:r>
              <a:rPr lang="ru-RU" b="0" dirty="0">
                <a:solidFill>
                  <a:schemeClr val="accent4"/>
                </a:solidFill>
              </a:rPr>
              <a:t>демонстрации </a:t>
            </a:r>
            <a:r>
              <a:rPr lang="ru-RU" b="0" dirty="0">
                <a:solidFill>
                  <a:schemeClr val="tx1"/>
                </a:solidFill>
              </a:rPr>
              <a:t>экзаменационных маршрутов. Анализ патентов (US11214280B2, CN215341500U и других) </a:t>
            </a:r>
            <a:r>
              <a:rPr lang="ru-RU" b="0" dirty="0">
                <a:solidFill>
                  <a:schemeClr val="accent6"/>
                </a:solidFill>
              </a:rPr>
              <a:t>подтверждает</a:t>
            </a:r>
            <a:r>
              <a:rPr lang="ru-RU" b="0" dirty="0">
                <a:solidFill>
                  <a:schemeClr val="tx1"/>
                </a:solidFill>
              </a:rPr>
              <a:t>, что аналогичные решения для полноразмерных авто не покрывают нашу нишу.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>
                <a:solidFill>
                  <a:schemeClr val="accent3"/>
                </a:solidFill>
              </a:rPr>
              <a:t>&lt;/p&gt;</a:t>
            </a:r>
            <a:endParaRPr lang="ru-RU" b="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938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>
          <a:extLst>
            <a:ext uri="{FF2B5EF4-FFF2-40B4-BE49-F238E27FC236}">
              <a16:creationId xmlns:a16="http://schemas.microsoft.com/office/drawing/2014/main" id="{5895C1ED-53D6-28EF-AB3B-7A2A3FF52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>
            <a:extLst>
              <a:ext uri="{FF2B5EF4-FFF2-40B4-BE49-F238E27FC236}">
                <a16:creationId xmlns:a16="http://schemas.microsoft.com/office/drawing/2014/main" id="{D086E86F-02A1-D89F-8FB4-A1359C3401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3059" y="358863"/>
            <a:ext cx="11340353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>
                <a:solidFill>
                  <a:schemeClr val="accent2"/>
                </a:solidFill>
              </a:rPr>
              <a:t>ЦЕЛЬ</a:t>
            </a:r>
            <a:r>
              <a:rPr lang="ru-RU" sz="6000" dirty="0">
                <a:solidFill>
                  <a:schemeClr val="tx1"/>
                </a:solidFill>
              </a:rPr>
              <a:t>,</a:t>
            </a:r>
            <a:r>
              <a:rPr lang="ru-RU" dirty="0">
                <a:solidFill>
                  <a:schemeClr val="accent2"/>
                </a:solidFill>
              </a:rPr>
              <a:t> </a:t>
            </a:r>
            <a:r>
              <a:rPr lang="ru-RU" sz="6000" dirty="0">
                <a:solidFill>
                  <a:schemeClr val="accent1"/>
                </a:solidFill>
              </a:rPr>
              <a:t>ЗАДАЧИ</a:t>
            </a:r>
            <a:r>
              <a:rPr lang="ru-RU" sz="6000" dirty="0">
                <a:solidFill>
                  <a:schemeClr val="tx1"/>
                </a:solidFill>
              </a:rPr>
              <a:t> и</a:t>
            </a:r>
            <a:r>
              <a:rPr lang="ru-RU" sz="6000" dirty="0">
                <a:solidFill>
                  <a:schemeClr val="accent1"/>
                </a:solidFill>
              </a:rPr>
              <a:t> ЭТАПЫ</a:t>
            </a:r>
            <a:endParaRPr sz="6000" dirty="0">
              <a:solidFill>
                <a:schemeClr val="accent6"/>
              </a:solidFill>
            </a:endParaRPr>
          </a:p>
        </p:txBody>
      </p:sp>
      <p:sp>
        <p:nvSpPr>
          <p:cNvPr id="441" name="Google Shape;441;p29">
            <a:extLst>
              <a:ext uri="{FF2B5EF4-FFF2-40B4-BE49-F238E27FC236}">
                <a16:creationId xmlns:a16="http://schemas.microsoft.com/office/drawing/2014/main" id="{D7AFD91B-0C13-A361-E5C7-9B8ED889781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17534" y="1919569"/>
            <a:ext cx="10086960" cy="128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000" dirty="0">
                <a:solidFill>
                  <a:schemeClr val="accent3"/>
                </a:solidFill>
              </a:rPr>
              <a:t>&lt;p&gt; </a:t>
            </a:r>
            <a:r>
              <a:rPr lang="ru-RU" sz="2000" dirty="0">
                <a:solidFill>
                  <a:schemeClr val="accent2"/>
                </a:solidFill>
              </a:rPr>
              <a:t>Цель </a:t>
            </a:r>
            <a:r>
              <a:rPr lang="ru-RU" sz="2000" dirty="0">
                <a:solidFill>
                  <a:schemeClr val="tx1"/>
                </a:solidFill>
              </a:rPr>
              <a:t>проекта</a:t>
            </a:r>
            <a:r>
              <a:rPr lang="ru-RU" sz="2000" dirty="0">
                <a:solidFill>
                  <a:schemeClr val="accent2"/>
                </a:solidFill>
              </a:rPr>
              <a:t> </a:t>
            </a:r>
            <a:r>
              <a:rPr lang="en" sz="2000" dirty="0">
                <a:solidFill>
                  <a:schemeClr val="accent3"/>
                </a:solidFill>
              </a:rPr>
              <a:t>&lt;/p&gt;</a:t>
            </a:r>
            <a:endParaRPr sz="2000" dirty="0"/>
          </a:p>
        </p:txBody>
      </p:sp>
      <p:sp>
        <p:nvSpPr>
          <p:cNvPr id="443" name="Google Shape;443;p29">
            <a:extLst>
              <a:ext uri="{FF2B5EF4-FFF2-40B4-BE49-F238E27FC236}">
                <a16:creationId xmlns:a16="http://schemas.microsoft.com/office/drawing/2014/main" id="{3D3020B3-D214-581A-CD54-CC46D9FE61A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217510" y="3031871"/>
            <a:ext cx="10086960" cy="128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000" dirty="0">
                <a:solidFill>
                  <a:schemeClr val="accent2"/>
                </a:solidFill>
              </a:rPr>
              <a:t>&lt;p&gt; </a:t>
            </a:r>
            <a:r>
              <a:rPr lang="ru-RU" sz="2000" dirty="0">
                <a:solidFill>
                  <a:schemeClr val="accent1"/>
                </a:solidFill>
              </a:rPr>
              <a:t>Задачи</a:t>
            </a:r>
            <a:r>
              <a:rPr lang="ru-RU" sz="2000" dirty="0">
                <a:solidFill>
                  <a:schemeClr val="tx1"/>
                </a:solidFill>
              </a:rPr>
              <a:t>/</a:t>
            </a:r>
            <a:r>
              <a:rPr lang="ru-RU" sz="2000" dirty="0">
                <a:solidFill>
                  <a:schemeClr val="accent6"/>
                </a:solidFill>
              </a:rPr>
              <a:t>этапы</a:t>
            </a:r>
            <a:r>
              <a:rPr lang="ru-RU" sz="2000" dirty="0">
                <a:solidFill>
                  <a:schemeClr val="accent1"/>
                </a:solidFill>
              </a:rPr>
              <a:t> </a:t>
            </a:r>
            <a:r>
              <a:rPr lang="ru-RU" sz="2000" dirty="0">
                <a:solidFill>
                  <a:schemeClr val="tx1"/>
                </a:solidFill>
              </a:rPr>
              <a:t>проекта</a:t>
            </a:r>
            <a:r>
              <a:rPr lang="en" sz="2000" dirty="0"/>
              <a:t> </a:t>
            </a:r>
            <a:r>
              <a:rPr lang="en" sz="2000" dirty="0">
                <a:solidFill>
                  <a:schemeClr val="accent2"/>
                </a:solidFill>
              </a:rPr>
              <a:t>&lt;/p&gt;</a:t>
            </a:r>
            <a:endParaRPr sz="2000" dirty="0">
              <a:solidFill>
                <a:schemeClr val="accent2"/>
              </a:solidFill>
            </a:endParaRPr>
          </a:p>
        </p:txBody>
      </p:sp>
      <p:sp>
        <p:nvSpPr>
          <p:cNvPr id="442" name="Google Shape;442;p29">
            <a:extLst>
              <a:ext uri="{FF2B5EF4-FFF2-40B4-BE49-F238E27FC236}">
                <a16:creationId xmlns:a16="http://schemas.microsoft.com/office/drawing/2014/main" id="{B3C8CAFC-F2E3-D076-2722-84B42D653E01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1217510" y="3645918"/>
            <a:ext cx="10086960" cy="237215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</a:t>
            </a:r>
            <a:r>
              <a:rPr lang="be-BY" sz="1600" dirty="0">
                <a:solidFill>
                  <a:schemeClr val="accent5"/>
                </a:solidFill>
              </a:rPr>
              <a:t> </a:t>
            </a:r>
            <a:r>
              <a:rPr lang="be-BY" sz="1600" dirty="0">
                <a:solidFill>
                  <a:schemeClr val="tx1"/>
                </a:solidFill>
              </a:rPr>
              <a:t>Сформулировать идеи и постановить цель </a:t>
            </a:r>
            <a:r>
              <a:rPr lang="en-US" sz="1600" dirty="0">
                <a:solidFill>
                  <a:schemeClr val="accent5"/>
                </a:solidFill>
              </a:rPr>
              <a:t>&lt;li&gt; </a:t>
            </a:r>
            <a:endParaRPr lang="ru-RU" sz="16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</a:t>
            </a:r>
            <a:r>
              <a:rPr lang="be-BY" sz="1600" dirty="0">
                <a:solidFill>
                  <a:schemeClr val="accent5"/>
                </a:solidFill>
              </a:rPr>
              <a:t> </a:t>
            </a:r>
            <a:r>
              <a:rPr lang="ru-RU" sz="1600" b="0" i="0" dirty="0">
                <a:solidFill>
                  <a:srgbClr val="FFFFFF"/>
                </a:solidFill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Roboto Mono" panose="00000009000000000000" pitchFamily="49" charset="0"/>
              </a:rPr>
              <a:t>Спроектировать макет и алгоритмы робота</a:t>
            </a:r>
            <a:r>
              <a:rPr lang="ru-RU" sz="1800" b="0" i="0" dirty="0">
                <a:solidFill>
                  <a:srgbClr val="FFFFFF"/>
                </a:solidFill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Roboto Mono" panose="00000009000000000000" pitchFamily="49" charset="0"/>
              </a:rPr>
              <a:t> </a:t>
            </a:r>
            <a:r>
              <a:rPr lang="en-US" sz="1600" dirty="0">
                <a:solidFill>
                  <a:schemeClr val="accent5"/>
                </a:solidFill>
              </a:rPr>
              <a:t>&lt;li&gt; </a:t>
            </a:r>
            <a:endParaRPr lang="ru-RU" sz="16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</a:t>
            </a:r>
            <a:r>
              <a:rPr lang="ru-RU" sz="1600" dirty="0">
                <a:solidFill>
                  <a:schemeClr val="accent5"/>
                </a:solidFill>
              </a:rPr>
              <a:t> </a:t>
            </a:r>
            <a:r>
              <a:rPr lang="ru-RU" sz="1600" dirty="0">
                <a:solidFill>
                  <a:schemeClr val="tx1"/>
                </a:solidFill>
              </a:rPr>
              <a:t>Собрать конструкцию </a:t>
            </a:r>
            <a:r>
              <a:rPr lang="en-US" sz="1600" dirty="0">
                <a:solidFill>
                  <a:schemeClr val="accent5"/>
                </a:solidFill>
              </a:rPr>
              <a:t>&lt;li&gt; </a:t>
            </a:r>
            <a:endParaRPr lang="be-BY" sz="16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 </a:t>
            </a:r>
            <a:r>
              <a:rPr lang="ru-RU" sz="1600" dirty="0"/>
              <a:t>Разработать алгоритм движения по автодрому с учетом ПДД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accent5"/>
                </a:solidFill>
              </a:rPr>
              <a:t>&lt;/li&gt;</a:t>
            </a:r>
            <a:endParaRPr lang="ru-RU" sz="16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 </a:t>
            </a:r>
            <a:r>
              <a:rPr lang="ru-RU" sz="1600" dirty="0"/>
              <a:t>Создание программу на ПК </a:t>
            </a:r>
            <a:r>
              <a:rPr lang="en-US" sz="1600" dirty="0">
                <a:solidFill>
                  <a:schemeClr val="accent5"/>
                </a:solidFill>
              </a:rPr>
              <a:t>&lt;/li&gt;</a:t>
            </a:r>
            <a:endParaRPr lang="ru-RU" sz="1600" dirty="0"/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 </a:t>
            </a:r>
            <a:r>
              <a:rPr lang="ru-RU" sz="1600" dirty="0"/>
              <a:t>Заполнить программу данными </a:t>
            </a:r>
            <a:r>
              <a:rPr lang="en-US" sz="1600" dirty="0">
                <a:solidFill>
                  <a:schemeClr val="accent5"/>
                </a:solidFill>
              </a:rPr>
              <a:t>&lt;/li&gt;</a:t>
            </a:r>
            <a:endParaRPr lang="ru-RU" sz="1600" dirty="0"/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 </a:t>
            </a:r>
            <a:r>
              <a:rPr lang="ru-RU" sz="1600" dirty="0"/>
              <a:t>Провести тестирование модели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accent5"/>
                </a:solidFill>
              </a:rPr>
              <a:t>&lt;/li&gt;</a:t>
            </a:r>
            <a:endParaRPr lang="ru-RU" sz="16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</a:t>
            </a:r>
            <a:r>
              <a:rPr lang="be-BY" sz="1600" dirty="0">
                <a:solidFill>
                  <a:schemeClr val="accent5"/>
                </a:solidFill>
              </a:rPr>
              <a:t> </a:t>
            </a:r>
            <a:r>
              <a:rPr lang="be-BY" sz="1600" dirty="0">
                <a:solidFill>
                  <a:schemeClr val="tx1"/>
                </a:solidFill>
              </a:rPr>
              <a:t>Оформить решение </a:t>
            </a:r>
            <a:r>
              <a:rPr lang="en-US" sz="1600" dirty="0">
                <a:solidFill>
                  <a:schemeClr val="accent5"/>
                </a:solidFill>
              </a:rPr>
              <a:t>&lt;li&gt; </a:t>
            </a:r>
            <a:endParaRPr lang="ru-RU" sz="1600" dirty="0">
              <a:solidFill>
                <a:schemeClr val="accent5"/>
              </a:solidFill>
            </a:endParaRPr>
          </a:p>
        </p:txBody>
      </p:sp>
      <p:sp>
        <p:nvSpPr>
          <p:cNvPr id="446" name="Google Shape;446;p29">
            <a:extLst>
              <a:ext uri="{FF2B5EF4-FFF2-40B4-BE49-F238E27FC236}">
                <a16:creationId xmlns:a16="http://schemas.microsoft.com/office/drawing/2014/main" id="{B8F0A068-5884-91E3-766F-E92BBF6B8E1D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1217526" y="2357518"/>
            <a:ext cx="1008696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sz="1600" dirty="0">
                <a:solidFill>
                  <a:schemeClr val="tx1"/>
                </a:solidFill>
              </a:rPr>
              <a:t>Создание нового эффективного инструмента для обучения новых водителей.</a:t>
            </a:r>
            <a:endParaRPr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641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>
          <a:extLst>
            <a:ext uri="{FF2B5EF4-FFF2-40B4-BE49-F238E27FC236}">
              <a16:creationId xmlns:a16="http://schemas.microsoft.com/office/drawing/2014/main" id="{F0FB2CB4-AFE2-E5F9-9A94-12CD2636E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>
            <a:extLst>
              <a:ext uri="{FF2B5EF4-FFF2-40B4-BE49-F238E27FC236}">
                <a16:creationId xmlns:a16="http://schemas.microsoft.com/office/drawing/2014/main" id="{57A430F1-FFB8-8D14-176C-B0302447F3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3059" y="358863"/>
            <a:ext cx="11340353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dirty="0">
                <a:solidFill>
                  <a:schemeClr val="accent4"/>
                </a:solidFill>
              </a:rPr>
              <a:t>Технические</a:t>
            </a:r>
            <a:r>
              <a:rPr lang="ru-RU" sz="5400" dirty="0">
                <a:solidFill>
                  <a:schemeClr val="tx1"/>
                </a:solidFill>
              </a:rPr>
              <a:t> характеристики</a:t>
            </a:r>
            <a:endParaRPr sz="5400" dirty="0">
              <a:solidFill>
                <a:schemeClr val="tx1"/>
              </a:solidFill>
            </a:endParaRPr>
          </a:p>
        </p:txBody>
      </p:sp>
      <p:sp>
        <p:nvSpPr>
          <p:cNvPr id="442" name="Google Shape;442;p29">
            <a:extLst>
              <a:ext uri="{FF2B5EF4-FFF2-40B4-BE49-F238E27FC236}">
                <a16:creationId xmlns:a16="http://schemas.microsoft.com/office/drawing/2014/main" id="{13CD403D-A630-A830-54D2-72E9A623A201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1217510" y="2063931"/>
            <a:ext cx="10086960" cy="395414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" sz="1600" dirty="0">
                <a:solidFill>
                  <a:schemeClr val="accent3"/>
                </a:solidFill>
              </a:rPr>
              <a:t>&lt;p&gt; </a:t>
            </a:r>
            <a:r>
              <a:rPr lang="ru-RU" sz="1600" dirty="0"/>
              <a:t>В процессе разработки проекта используются языки программирования </a:t>
            </a:r>
            <a:r>
              <a:rPr lang="ru-RU" sz="1600" dirty="0">
                <a:solidFill>
                  <a:schemeClr val="accent4"/>
                </a:solidFill>
              </a:rPr>
              <a:t>C++</a:t>
            </a:r>
            <a:r>
              <a:rPr lang="ru-RU" sz="1600" dirty="0"/>
              <a:t>, Python, XAML, </a:t>
            </a:r>
            <a:r>
              <a:rPr lang="ru-RU" sz="1600" dirty="0">
                <a:solidFill>
                  <a:schemeClr val="accent2"/>
                </a:solidFill>
              </a:rPr>
              <a:t>SSML</a:t>
            </a:r>
            <a:r>
              <a:rPr lang="ru-RU" sz="1600" dirty="0"/>
              <a:t>, HTML. Для контроля версий применяются </a:t>
            </a:r>
            <a:r>
              <a:rPr lang="ru-RU" sz="1600" dirty="0" err="1"/>
              <a:t>Git</a:t>
            </a:r>
            <a:r>
              <a:rPr lang="ru-RU" sz="1600" dirty="0"/>
              <a:t> и платформа </a:t>
            </a:r>
            <a:r>
              <a:rPr lang="ru-RU" sz="1600" dirty="0" err="1"/>
              <a:t>GitHub</a:t>
            </a:r>
            <a:r>
              <a:rPr lang="ru-RU" sz="1600" dirty="0"/>
              <a:t>. Связь между компонентами осуществляется с помощью технологий </a:t>
            </a:r>
            <a:r>
              <a:rPr lang="ru-RU" sz="1600" dirty="0">
                <a:solidFill>
                  <a:schemeClr val="accent5"/>
                </a:solidFill>
              </a:rPr>
              <a:t>Bluetooth</a:t>
            </a:r>
            <a:r>
              <a:rPr lang="ru-RU" sz="1600" dirty="0"/>
              <a:t> и BLE.</a:t>
            </a:r>
          </a:p>
          <a:p>
            <a:pPr marL="0" indent="0">
              <a:buNone/>
            </a:pPr>
            <a:r>
              <a:rPr lang="ru-RU" sz="1600" dirty="0"/>
              <a:t>Логика управления реализуется с использованием модернизированного PID-регулятора и многопоточного </a:t>
            </a:r>
            <a:r>
              <a:rPr lang="ru-RU" sz="1600" dirty="0">
                <a:solidFill>
                  <a:schemeClr val="accent5"/>
                </a:solidFill>
              </a:rPr>
              <a:t>программирования</a:t>
            </a:r>
            <a:r>
              <a:rPr lang="ru-RU" sz="1600" dirty="0"/>
              <a:t>. Аппаратная часть проекта включает 4 датчика освещенности, гироскоп, контролер и </a:t>
            </a:r>
            <a:r>
              <a:rPr lang="ru-RU" sz="1600" dirty="0" err="1"/>
              <a:t>энкодеры</a:t>
            </a:r>
            <a:r>
              <a:rPr lang="ru-RU" sz="1600" dirty="0"/>
              <a:t> моторов. Графический интерфейс создается с использованием </a:t>
            </a:r>
            <a:r>
              <a:rPr lang="ru-RU" sz="1600" dirty="0" err="1">
                <a:solidFill>
                  <a:schemeClr val="accent6"/>
                </a:solidFill>
              </a:rPr>
              <a:t>WinUI</a:t>
            </a:r>
            <a:r>
              <a:rPr lang="ru-RU" sz="1600" dirty="0">
                <a:solidFill>
                  <a:schemeClr val="accent6"/>
                </a:solidFill>
              </a:rPr>
              <a:t> 3</a:t>
            </a:r>
            <a:r>
              <a:rPr lang="ru-RU" sz="1600" dirty="0"/>
              <a:t>. Для взаимодействия с операционной системой Windows применяются технологии </a:t>
            </a:r>
            <a:r>
              <a:rPr lang="ru-RU" sz="1600" dirty="0" err="1"/>
              <a:t>WinRT</a:t>
            </a:r>
            <a:r>
              <a:rPr lang="ru-RU" sz="1600" dirty="0"/>
              <a:t> и </a:t>
            </a:r>
            <a:r>
              <a:rPr lang="ru-RU" sz="1600" dirty="0" err="1"/>
              <a:t>WinAPI</a:t>
            </a:r>
            <a:r>
              <a:rPr lang="ru-RU" sz="1600" dirty="0"/>
              <a:t>. В коде активно используется стан-</a:t>
            </a:r>
            <a:r>
              <a:rPr lang="ru-RU" sz="1600" dirty="0" err="1"/>
              <a:t>дартная</a:t>
            </a:r>
            <a:r>
              <a:rPr lang="ru-RU" sz="1600" dirty="0"/>
              <a:t> библиотека </a:t>
            </a:r>
            <a:r>
              <a:rPr lang="ru-RU" sz="1600" dirty="0">
                <a:solidFill>
                  <a:schemeClr val="accent4"/>
                </a:solidFill>
              </a:rPr>
              <a:t>C++ </a:t>
            </a:r>
            <a:r>
              <a:rPr lang="ru-RU" sz="1600" dirty="0"/>
              <a:t>(STL) для работы с контейнерами, потоками и алгоритмами. Управление зависимостями осуществляется через пакетный менеджер vcpkg.</a:t>
            </a:r>
          </a:p>
          <a:p>
            <a:pPr marL="0" indent="0">
              <a:buNone/>
            </a:pPr>
            <a:r>
              <a:rPr lang="ru-RU" sz="1600" dirty="0"/>
              <a:t>Отображение информации реализуется с помощью скомпилированных </a:t>
            </a:r>
            <a:r>
              <a:rPr lang="ru-RU" sz="1600" dirty="0" err="1">
                <a:solidFill>
                  <a:schemeClr val="accent2"/>
                </a:solidFill>
              </a:rPr>
              <a:t>Lottie</a:t>
            </a:r>
            <a:r>
              <a:rPr lang="ru-RU" sz="1600" dirty="0">
                <a:solidFill>
                  <a:schemeClr val="accent2"/>
                </a:solidFill>
              </a:rPr>
              <a:t> </a:t>
            </a:r>
            <a:r>
              <a:rPr lang="ru-RU" sz="1600" dirty="0"/>
              <a:t>анимаций, а также 25 других форматов медиа.</a:t>
            </a:r>
            <a:r>
              <a:rPr lang="en" sz="1600" dirty="0">
                <a:solidFill>
                  <a:schemeClr val="accent3"/>
                </a:solidFill>
              </a:rPr>
              <a:t> &lt;/p&gt;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47771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70515E0D-1033-6117-3E6A-1AAA1AA1D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5">
            <a:extLst>
              <a:ext uri="{FF2B5EF4-FFF2-40B4-BE49-F238E27FC236}">
                <a16:creationId xmlns:a16="http://schemas.microsoft.com/office/drawing/2014/main" id="{B8DE4741-7C7B-D0B0-0F60-859326EA4231}"/>
              </a:ext>
            </a:extLst>
          </p:cNvPr>
          <p:cNvSpPr/>
          <p:nvPr/>
        </p:nvSpPr>
        <p:spPr>
          <a:xfrm>
            <a:off x="585900" y="778378"/>
            <a:ext cx="5662500" cy="5297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35">
            <a:extLst>
              <a:ext uri="{FF2B5EF4-FFF2-40B4-BE49-F238E27FC236}">
                <a16:creationId xmlns:a16="http://schemas.microsoft.com/office/drawing/2014/main" id="{E9EE4AF8-CD7B-D77F-0D65-44D639A07B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5007" y="973884"/>
            <a:ext cx="3512029" cy="1202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ru-RU" sz="7000" dirty="0">
                <a:solidFill>
                  <a:schemeClr val="accent1"/>
                </a:solidFill>
              </a:rPr>
              <a:t>Вывод</a:t>
            </a:r>
            <a:endParaRPr sz="5000" dirty="0"/>
          </a:p>
        </p:txBody>
      </p:sp>
      <p:sp>
        <p:nvSpPr>
          <p:cNvPr id="514" name="Google Shape;514;p35">
            <a:extLst>
              <a:ext uri="{FF2B5EF4-FFF2-40B4-BE49-F238E27FC236}">
                <a16:creationId xmlns:a16="http://schemas.microsoft.com/office/drawing/2014/main" id="{EB8C0613-E685-A12B-D5FC-8327841A9B0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5869" y="4723758"/>
            <a:ext cx="5364600" cy="842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Bef>
                <a:spcPts val="1200"/>
              </a:spcBef>
              <a:buSzPts val="1900"/>
              <a:buNone/>
            </a:pPr>
            <a:r>
              <a:rPr lang="en-US" sz="1600" dirty="0">
                <a:solidFill>
                  <a:schemeClr val="accent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&lt;p&gt;</a:t>
            </a:r>
            <a:r>
              <a:rPr lang="ru-RU" sz="1600" dirty="0">
                <a:solidFill>
                  <a:schemeClr val="accent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В дальнейшем мы хотим внедрить данную технологию обучения в авто школы </a:t>
            </a:r>
            <a:r>
              <a:rPr lang="en-US" sz="1600" dirty="0">
                <a:solidFill>
                  <a:schemeClr val="accent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&lt;/p&gt;</a:t>
            </a:r>
            <a:endParaRPr sz="1600" dirty="0">
              <a:solidFill>
                <a:schemeClr val="accent2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</a:pPr>
            <a:endParaRPr sz="1400" dirty="0"/>
          </a:p>
          <a:p>
            <a:pPr marL="0" lvl="0" indent="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</a:pPr>
            <a:endParaRPr dirty="0"/>
          </a:p>
        </p:txBody>
      </p:sp>
      <p:pic>
        <p:nvPicPr>
          <p:cNvPr id="2" name="Google Shape;515;p35">
            <a:extLst>
              <a:ext uri="{FF2B5EF4-FFF2-40B4-BE49-F238E27FC236}">
                <a16:creationId xmlns:a16="http://schemas.microsoft.com/office/drawing/2014/main" id="{51EF0E28-4017-4CB2-ADA7-08C8AA211B1F}"/>
              </a:ext>
            </a:extLst>
          </p:cNvPr>
          <p:cNvPicPr preferRelativeResize="0"/>
          <p:nvPr/>
        </p:nvPicPr>
        <p:blipFill rotWithShape="1">
          <a:blip r:embed="rId3"/>
          <a:srcRect t="3860" b="3860"/>
          <a:stretch/>
        </p:blipFill>
        <p:spPr>
          <a:xfrm flipH="1">
            <a:off x="6525246" y="248100"/>
            <a:ext cx="5170500" cy="6361800"/>
          </a:xfrm>
          <a:prstGeom prst="roundRect">
            <a:avLst>
              <a:gd name="adj" fmla="val 1771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516" name="Google Shape;516;p35">
            <a:extLst>
              <a:ext uri="{FF2B5EF4-FFF2-40B4-BE49-F238E27FC236}">
                <a16:creationId xmlns:a16="http://schemas.microsoft.com/office/drawing/2014/main" id="{69F50752-5303-C772-666C-673289FC103B}"/>
              </a:ext>
            </a:extLst>
          </p:cNvPr>
          <p:cNvGrpSpPr/>
          <p:nvPr/>
        </p:nvGrpSpPr>
        <p:grpSpPr>
          <a:xfrm>
            <a:off x="6650271" y="352209"/>
            <a:ext cx="635280" cy="147600"/>
            <a:chOff x="2147366" y="4139382"/>
            <a:chExt cx="635280" cy="147600"/>
          </a:xfrm>
        </p:grpSpPr>
        <p:sp>
          <p:nvSpPr>
            <p:cNvPr id="517" name="Google Shape;517;p35">
              <a:extLst>
                <a:ext uri="{FF2B5EF4-FFF2-40B4-BE49-F238E27FC236}">
                  <a16:creationId xmlns:a16="http://schemas.microsoft.com/office/drawing/2014/main" id="{117F7ADD-F052-5F69-77DE-6D43CB81F8B9}"/>
                </a:ext>
              </a:extLst>
            </p:cNvPr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35">
              <a:extLst>
                <a:ext uri="{FF2B5EF4-FFF2-40B4-BE49-F238E27FC236}">
                  <a16:creationId xmlns:a16="http://schemas.microsoft.com/office/drawing/2014/main" id="{CB729EE2-BED7-39B4-495C-0B70DF11D126}"/>
                </a:ext>
              </a:extLst>
            </p:cNvPr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35">
              <a:extLst>
                <a:ext uri="{FF2B5EF4-FFF2-40B4-BE49-F238E27FC236}">
                  <a16:creationId xmlns:a16="http://schemas.microsoft.com/office/drawing/2014/main" id="{864CD2EE-2060-2C6D-0C6A-46F8FA50E54F}"/>
                </a:ext>
              </a:extLst>
            </p:cNvPr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" name="Google Shape;520;p35">
            <a:extLst>
              <a:ext uri="{FF2B5EF4-FFF2-40B4-BE49-F238E27FC236}">
                <a16:creationId xmlns:a16="http://schemas.microsoft.com/office/drawing/2014/main" id="{C64A1DD3-B9B6-335F-210C-C504278807F6}"/>
              </a:ext>
            </a:extLst>
          </p:cNvPr>
          <p:cNvGrpSpPr/>
          <p:nvPr/>
        </p:nvGrpSpPr>
        <p:grpSpPr>
          <a:xfrm>
            <a:off x="780846" y="826284"/>
            <a:ext cx="635280" cy="147600"/>
            <a:chOff x="2147366" y="4139382"/>
            <a:chExt cx="635280" cy="147600"/>
          </a:xfrm>
        </p:grpSpPr>
        <p:sp>
          <p:nvSpPr>
            <p:cNvPr id="521" name="Google Shape;521;p35">
              <a:extLst>
                <a:ext uri="{FF2B5EF4-FFF2-40B4-BE49-F238E27FC236}">
                  <a16:creationId xmlns:a16="http://schemas.microsoft.com/office/drawing/2014/main" id="{E916D1F1-93BB-ADA0-8837-CEA63FD215D8}"/>
                </a:ext>
              </a:extLst>
            </p:cNvPr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35">
              <a:extLst>
                <a:ext uri="{FF2B5EF4-FFF2-40B4-BE49-F238E27FC236}">
                  <a16:creationId xmlns:a16="http://schemas.microsoft.com/office/drawing/2014/main" id="{37E69CD6-16CA-97C4-A79F-80AABD7CE66C}"/>
                </a:ext>
              </a:extLst>
            </p:cNvPr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35">
              <a:extLst>
                <a:ext uri="{FF2B5EF4-FFF2-40B4-BE49-F238E27FC236}">
                  <a16:creationId xmlns:a16="http://schemas.microsoft.com/office/drawing/2014/main" id="{6EC4CB69-A530-DCE2-57B0-0A3DE09EAB15}"/>
                </a:ext>
              </a:extLst>
            </p:cNvPr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" name="Надпись 7">
            <a:extLst>
              <a:ext uri="{FF2B5EF4-FFF2-40B4-BE49-F238E27FC236}">
                <a16:creationId xmlns:a16="http://schemas.microsoft.com/office/drawing/2014/main" id="{193C6A55-AF49-4396-29BE-89C8CC3CE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7280275"/>
            <a:ext cx="2667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ECA4845F-0268-2D6C-62F5-0383931CF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6126" y="2013546"/>
            <a:ext cx="1092827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Надпись 7">
            <a:extLst>
              <a:ext uri="{FF2B5EF4-FFF2-40B4-BE49-F238E27FC236}">
                <a16:creationId xmlns:a16="http://schemas.microsoft.com/office/drawing/2014/main" id="{A339830D-51F4-BB78-60B2-72A40A6C23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7188836"/>
            <a:ext cx="276712" cy="14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10D26B6D-3CDF-D7A1-0B88-A00C9BC59C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846" y="1937491"/>
            <a:ext cx="5474647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sz="1800" dirty="0">
                <a:solidFill>
                  <a:schemeClr val="tx1"/>
                </a:solidFill>
                <a:latin typeface="Robo mono"/>
                <a:ea typeface="Calibri" panose="020F0502020204030204" pitchFamily="34" charset="0"/>
                <a:cs typeface="Arial" panose="020B0604020202020204" pitchFamily="34" charset="0"/>
              </a:rPr>
              <a:t>В ходе работы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 mono"/>
                <a:ea typeface="Calibri" panose="020F0502020204030204" pitchFamily="34" charset="0"/>
                <a:cs typeface="Arial" panose="020B0604020202020204" pitchFamily="34" charset="0"/>
              </a:rPr>
              <a:t>над проектом мы хотим подвести некоторые итоги работы. «</a:t>
            </a:r>
            <a:r>
              <a:rPr kumimoji="0" lang="ru-RU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 mono"/>
                <a:ea typeface="Calibri" panose="020F0502020204030204" pitchFamily="34" charset="0"/>
                <a:cs typeface="Arial" panose="020B0604020202020204" pitchFamily="34" charset="0"/>
              </a:rPr>
              <a:t>Автодром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 mono"/>
                <a:ea typeface="Calibri" panose="020F0502020204030204" pitchFamily="34" charset="0"/>
                <a:cs typeface="Arial" panose="020B0604020202020204" pitchFamily="34" charset="0"/>
              </a:rPr>
              <a:t>» – это учебный проект, демонстрирующий ключевые принципы автономного управления. В дальнейшем возможна доработка системы за счет более точных сенсоров, улучшенных алгоритмов обработки данных и интеграции ИИ, способных к распознаванию дорожных знаков. Ме преодолели почти полное отсутствие информации по работе с Bluetooth модулем данного контролера, путем экспериментов.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Robo mono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097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02E26-EA97-6A7A-68D2-1F4C5476B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6"/>
                </a:solidFill>
              </a:rPr>
              <a:t>ПЛЮСЫ</a:t>
            </a:r>
            <a:r>
              <a:rPr lang="ru-RU" dirty="0">
                <a:solidFill>
                  <a:schemeClr val="accent5"/>
                </a:solidFill>
              </a:rPr>
              <a:t> </a:t>
            </a:r>
            <a:r>
              <a:rPr lang="ru-RU" dirty="0">
                <a:solidFill>
                  <a:schemeClr val="tx1"/>
                </a:solidFill>
              </a:rPr>
              <a:t>и</a:t>
            </a:r>
            <a:r>
              <a:rPr lang="ru-RU" dirty="0">
                <a:solidFill>
                  <a:schemeClr val="accent5"/>
                </a:solidFill>
              </a:rPr>
              <a:t> </a:t>
            </a:r>
            <a:r>
              <a:rPr lang="ru-RU" dirty="0">
                <a:solidFill>
                  <a:schemeClr val="accent4"/>
                </a:solidFill>
              </a:rPr>
              <a:t>МИНУСЫ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2B35D33-9D63-39B0-30A1-1C08C45AB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15075" y="2134056"/>
            <a:ext cx="4154400" cy="3590100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ru-RU" sz="1600" dirty="0"/>
              <a:t>Малый в габаритах.</a:t>
            </a:r>
          </a:p>
          <a:p>
            <a:pPr>
              <a:lnSpc>
                <a:spcPct val="130000"/>
              </a:lnSpc>
            </a:pPr>
            <a:r>
              <a:rPr lang="ru-RU" sz="1600" dirty="0"/>
              <a:t>Довольно дешевый.</a:t>
            </a:r>
          </a:p>
          <a:p>
            <a:pPr>
              <a:lnSpc>
                <a:spcPct val="130000"/>
              </a:lnSpc>
            </a:pPr>
            <a:r>
              <a:rPr lang="ru-RU" sz="1600" dirty="0"/>
              <a:t>Способность редактирования алгоритма управления.</a:t>
            </a:r>
          </a:p>
          <a:p>
            <a:pPr>
              <a:lnSpc>
                <a:spcPct val="130000"/>
              </a:lnSpc>
            </a:pPr>
            <a:r>
              <a:rPr lang="ru-RU" sz="1600" dirty="0"/>
              <a:t>Есть доступ к исходному коду робота.</a:t>
            </a:r>
          </a:p>
          <a:p>
            <a:pPr>
              <a:lnSpc>
                <a:spcPct val="130000"/>
              </a:lnSpc>
            </a:pPr>
            <a:r>
              <a:rPr lang="en-US" sz="1600" dirty="0"/>
              <a:t>MIT </a:t>
            </a:r>
            <a:r>
              <a:rPr lang="ru-RU" sz="1600" dirty="0"/>
              <a:t>лицензия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ru-RU" sz="1600" dirty="0"/>
              <a:t>Есть программа на ПК для обучения курсантов.</a:t>
            </a:r>
          </a:p>
          <a:p>
            <a:pPr>
              <a:lnSpc>
                <a:spcPct val="130000"/>
              </a:lnSpc>
            </a:pPr>
            <a:r>
              <a:rPr lang="en-US" sz="1600" dirty="0"/>
              <a:t>2</a:t>
            </a:r>
            <a:r>
              <a:rPr lang="ru-RU" sz="1600" dirty="0"/>
              <a:t>6</a:t>
            </a:r>
            <a:r>
              <a:rPr lang="en-US" sz="1600" dirty="0"/>
              <a:t> </a:t>
            </a:r>
            <a:r>
              <a:rPr lang="ru-RU" sz="1600" dirty="0"/>
              <a:t>поддерживаемых форматов медиа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65B3CD5-EC82-64C3-43BB-B0149CA4E3B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ru-RU" sz="1600" dirty="0"/>
              <a:t>Ограниченная точность из-за простых сенсоров.</a:t>
            </a:r>
          </a:p>
          <a:p>
            <a:pPr>
              <a:lnSpc>
                <a:spcPct val="130000"/>
              </a:lnSpc>
            </a:pPr>
            <a:r>
              <a:rPr lang="ru-RU" sz="1600" dirty="0"/>
              <a:t>Высокие минимальные требования к ПК</a:t>
            </a:r>
          </a:p>
          <a:p>
            <a:pPr>
              <a:lnSpc>
                <a:spcPct val="130000"/>
              </a:lnSpc>
            </a:pPr>
            <a:r>
              <a:rPr lang="ru-RU" sz="1600" dirty="0"/>
              <a:t>Есть шанс что робот не получит команду.</a:t>
            </a:r>
          </a:p>
        </p:txBody>
      </p:sp>
      <p:sp>
        <p:nvSpPr>
          <p:cNvPr id="5" name="Знак ''плюс'' 4">
            <a:extLst>
              <a:ext uri="{FF2B5EF4-FFF2-40B4-BE49-F238E27FC236}">
                <a16:creationId xmlns:a16="http://schemas.microsoft.com/office/drawing/2014/main" id="{5DC3AB6A-2B29-0494-FDB2-3789FF38C9AE}"/>
              </a:ext>
            </a:extLst>
          </p:cNvPr>
          <p:cNvSpPr/>
          <p:nvPr/>
        </p:nvSpPr>
        <p:spPr>
          <a:xfrm>
            <a:off x="3051616" y="1452738"/>
            <a:ext cx="681318" cy="681318"/>
          </a:xfrm>
          <a:prstGeom prst="mathPlus">
            <a:avLst>
              <a:gd name="adj1" fmla="val 12994"/>
            </a:avLst>
          </a:prstGeom>
          <a:solidFill>
            <a:schemeClr val="accent6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Знак ''минус'' 7">
            <a:extLst>
              <a:ext uri="{FF2B5EF4-FFF2-40B4-BE49-F238E27FC236}">
                <a16:creationId xmlns:a16="http://schemas.microsoft.com/office/drawing/2014/main" id="{A567926F-7D2E-A054-5C9D-FF681395C281}"/>
              </a:ext>
            </a:extLst>
          </p:cNvPr>
          <p:cNvSpPr/>
          <p:nvPr/>
        </p:nvSpPr>
        <p:spPr>
          <a:xfrm>
            <a:off x="8415816" y="1591463"/>
            <a:ext cx="681318" cy="403868"/>
          </a:xfrm>
          <a:prstGeom prst="mathMinus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8588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947</TotalTime>
  <Words>817</Words>
  <Application>Microsoft Office PowerPoint</Application>
  <PresentationFormat>Широкоэкранный</PresentationFormat>
  <Paragraphs>60</Paragraphs>
  <Slides>13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Abril Fatface</vt:lpstr>
      <vt:lpstr>Robo mono</vt:lpstr>
      <vt:lpstr>Roboto Mono</vt:lpstr>
      <vt:lpstr>Roboto</vt:lpstr>
      <vt:lpstr>Aldrich</vt:lpstr>
      <vt:lpstr>Calibri</vt:lpstr>
      <vt:lpstr>Arial</vt:lpstr>
      <vt:lpstr>SlidesMania</vt:lpstr>
      <vt:lpstr>Наш проект: Автодром</vt:lpstr>
      <vt:lpstr>ПРИВЕТ! Я…</vt:lpstr>
      <vt:lpstr>Презентация PowerPoint</vt:lpstr>
      <vt:lpstr>ПРОБЛЕМАТИКА</vt:lpstr>
      <vt:lpstr>КОНКУРЕНЦИЯ?</vt:lpstr>
      <vt:lpstr>ЦЕЛЬ, ЗАДАЧИ и ЭТАПЫ</vt:lpstr>
      <vt:lpstr>Технические характеристики</vt:lpstr>
      <vt:lpstr>Вывод</vt:lpstr>
      <vt:lpstr>ПЛЮСЫ и МИНУСЫ</vt:lpstr>
      <vt:lpstr>ОБЕСПЕЧЕНИЕ ПРОЕКТА</vt:lpstr>
      <vt:lpstr>Мы сделали проект, но для кого?</vt:lpstr>
      <vt:lpstr>Список литературы</vt:lpstr>
      <vt:lpstr>Спасибо!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AutoDriveBot.</dc:title>
  <dc:creator>Пользователь</dc:creator>
  <cp:lastModifiedBy>Gol Dan</cp:lastModifiedBy>
  <cp:revision>67</cp:revision>
  <dcterms:modified xsi:type="dcterms:W3CDTF">2025-09-08T11:13:25Z</dcterms:modified>
</cp:coreProperties>
</file>